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7" r:id="rId2"/>
    <p:sldId id="267" r:id="rId3"/>
    <p:sldId id="278" r:id="rId4"/>
    <p:sldId id="279" r:id="rId5"/>
    <p:sldId id="284" r:id="rId6"/>
    <p:sldId id="280" r:id="rId7"/>
    <p:sldId id="285" r:id="rId8"/>
    <p:sldId id="287" r:id="rId9"/>
    <p:sldId id="286" r:id="rId10"/>
    <p:sldId id="289" r:id="rId11"/>
    <p:sldId id="291" r:id="rId12"/>
    <p:sldId id="295" r:id="rId13"/>
    <p:sldId id="296" r:id="rId14"/>
    <p:sldId id="297" r:id="rId15"/>
    <p:sldId id="304" r:id="rId16"/>
    <p:sldId id="306" r:id="rId17"/>
    <p:sldId id="307" r:id="rId18"/>
    <p:sldId id="309" r:id="rId19"/>
    <p:sldId id="310" r:id="rId20"/>
    <p:sldId id="311" r:id="rId21"/>
    <p:sldId id="312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13" r:id="rId30"/>
    <p:sldId id="308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Charlottesville Wine Story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577463-F014-4844-AD60-76E6B5A3FB50}"/>
              </a:ext>
            </a:extLst>
          </p:cNvPr>
          <p:cNvSpPr txBox="1">
            <a:spLocks/>
          </p:cNvSpPr>
          <p:nvPr/>
        </p:nvSpPr>
        <p:spPr>
          <a:xfrm>
            <a:off x="1066800" y="6143151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Michael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Kolonay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Jordan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Machita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Stephen Morris - Siddharth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Surapeneni</a:t>
            </a:r>
            <a:endParaRPr lang="en-US" b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4898 wines:</a:t>
            </a:r>
          </a:p>
          <a:p>
            <a:pPr lvl="1"/>
            <a:r>
              <a:rPr lang="en-US" dirty="0"/>
              <a:t>1060 high quality</a:t>
            </a:r>
          </a:p>
          <a:p>
            <a:pPr lvl="1"/>
            <a:r>
              <a:rPr lang="en-US" dirty="0"/>
              <a:t>3838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532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and Citric Acid by Quality </a:t>
            </a:r>
          </a:p>
        </p:txBody>
      </p:sp>
      <p:pic>
        <p:nvPicPr>
          <p:cNvPr id="5122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42090CE-2564-4F0D-9587-49E8500D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600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4AAC38-46B4-4EF2-80B9-0256B434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678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Chlorides and Residual Sugar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717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76EC40-798A-43E0-9110-E7E3E344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0056DD-AD55-41A9-92B0-CFCEAAB8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Boxplots of Density and Total Sulfur Dioxide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8194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9CE70C-5E6B-4C96-B5D2-5A26943A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3EBE55-E91F-4AE9-9976-7A760481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4833CE-CFF4-4371-AC88-13BC0F12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60" y="2157413"/>
            <a:ext cx="7891880" cy="40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methods:</a:t>
            </a:r>
          </a:p>
          <a:p>
            <a:pPr lvl="1"/>
            <a:r>
              <a:rPr lang="en-US" dirty="0"/>
              <a:t>Full model, backward elimination</a:t>
            </a:r>
          </a:p>
          <a:p>
            <a:pPr lvl="1"/>
            <a:r>
              <a:rPr lang="en-US" dirty="0"/>
              <a:t>EDA predictors, backward elimination</a:t>
            </a:r>
          </a:p>
          <a:p>
            <a:r>
              <a:rPr lang="en-US" dirty="0"/>
              <a:t>Comparison of Method 1 and 2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92D7E5-BFEC-4539-904D-6FE7803ED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23702"/>
              </p:ext>
            </p:extLst>
          </p:nvPr>
        </p:nvGraphicFramePr>
        <p:xfrm>
          <a:off x="1295400" y="3482265"/>
          <a:ext cx="9601201" cy="2243832"/>
        </p:xfrm>
        <a:graphic>
          <a:graphicData uri="http://schemas.openxmlformats.org/drawingml/2006/table">
            <a:tbl>
              <a:tblPr/>
              <a:tblGrid>
                <a:gridCol w="1325880">
                  <a:extLst>
                    <a:ext uri="{9D8B030D-6E8A-4147-A177-3AD203B41FA5}">
                      <a16:colId xmlns:a16="http://schemas.microsoft.com/office/drawing/2014/main" val="973894178"/>
                    </a:ext>
                  </a:extLst>
                </a:gridCol>
                <a:gridCol w="1264921">
                  <a:extLst>
                    <a:ext uri="{9D8B030D-6E8A-4147-A177-3AD203B41FA5}">
                      <a16:colId xmlns:a16="http://schemas.microsoft.com/office/drawing/2014/main" val="2212848111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38844184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0636238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52947914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55283701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745003178"/>
                    </a:ext>
                  </a:extLst>
                </a:gridCol>
              </a:tblGrid>
              <a:tr h="459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36156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60757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00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79525"/>
              </p:ext>
            </p:extLst>
          </p:nvPr>
        </p:nvGraphicFramePr>
        <p:xfrm>
          <a:off x="1295400" y="1748902"/>
          <a:ext cx="9601200" cy="3994950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0.7939588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 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0   1819   98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1   388  144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0.270677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0.9488785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0.801552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0.5827338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0.7939153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1   381  162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0.298343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0.796652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0.5806452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0.7937192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0   1790  116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0.9391396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0.799102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.590106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citric.acid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0.7943926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0.5880282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Sulfur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dioxide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0F222-680E-4A4C-9219-28843EEC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40513"/>
              </p:ext>
            </p:extLst>
          </p:nvPr>
        </p:nvGraphicFramePr>
        <p:xfrm>
          <a:off x="1295399" y="1767396"/>
          <a:ext cx="9601199" cy="4176199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034024850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181654295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57620492"/>
                    </a:ext>
                  </a:extLst>
                </a:gridCol>
                <a:gridCol w="1276351">
                  <a:extLst>
                    <a:ext uri="{9D8B030D-6E8A-4147-A177-3AD203B41FA5}">
                      <a16:colId xmlns:a16="http://schemas.microsoft.com/office/drawing/2014/main" val="3424096439"/>
                    </a:ext>
                  </a:extLst>
                </a:gridCol>
                <a:gridCol w="2609848">
                  <a:extLst>
                    <a:ext uri="{9D8B030D-6E8A-4147-A177-3AD203B41FA5}">
                      <a16:colId xmlns:a16="http://schemas.microsoft.com/office/drawing/2014/main" val="4056598997"/>
                    </a:ext>
                  </a:extLst>
                </a:gridCol>
              </a:tblGrid>
              <a:tr h="355473">
                <a:tc gridSpan="5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Summary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91883"/>
                  </a:ext>
                </a:extLst>
              </a:tr>
              <a:tr h="621469">
                <a:tc>
                  <a:txBody>
                    <a:bodyPr/>
                    <a:lstStyle/>
                    <a:p>
                      <a:pPr fontAlgn="b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Estimate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value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Pr(&gt;|z|)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93476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7.33E+02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4.83E+01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15.167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640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fixed.acidity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6.36E-01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9.06E-02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7.015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2.31e-12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1304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volatile.acidity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-3.22E+00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6.31E-01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-5.101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3.38e-07 ***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4886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residual.sugar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3.44E-01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2.74E-02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5182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-1.67E+01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5.44E+00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-3.075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0.0021 **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109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free.sulfur.dioxide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6.58E-03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3.27E-03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0.0441 *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0279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  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-7.57E+02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4.99E+01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-15.183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83908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       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3.70E+00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4.74E-01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5.70e-15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10072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sulphates           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2.17E+00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4.70E-01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3.88e-06 ***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65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7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E34F3F-7E49-4E60-91EB-459CEFBC4808}"/>
              </a:ext>
            </a:extLst>
          </p:cNvPr>
          <p:cNvGrpSpPr/>
          <p:nvPr/>
        </p:nvGrpSpPr>
        <p:grpSpPr>
          <a:xfrm>
            <a:off x="3326768" y="1750325"/>
            <a:ext cx="5538464" cy="1990725"/>
            <a:chOff x="1783672" y="1750325"/>
            <a:chExt cx="5538464" cy="1990725"/>
          </a:xfrm>
        </p:grpSpPr>
        <p:pic>
          <p:nvPicPr>
            <p:cNvPr id="23554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A6CF3DC-3A95-4A18-9813-BA645749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672" y="1750325"/>
              <a:ext cx="2543175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0D6562E-E1BD-4E0C-A8FD-A259F0483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486" y="1750325"/>
              <a:ext cx="25336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15260"/>
              </p:ext>
            </p:extLst>
          </p:nvPr>
        </p:nvGraphicFramePr>
        <p:xfrm>
          <a:off x="1295401" y="3741050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416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0.3075506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0.5880282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.60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0   1863   43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1   451   92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0.1694291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0.9774397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0.798285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0.6814815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  <a:p>
            <a:r>
              <a:rPr lang="en-US" sz="1800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alcohol, citric acid, residual sugar, chlorides, total sulfur dioxide, and density</a:t>
            </a:r>
            <a:endParaRPr lang="en-US" sz="1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698008"/>
              </p:ext>
            </p:extLst>
          </p:nvPr>
        </p:nvGraphicFramePr>
        <p:xfrm>
          <a:off x="1295400" y="2254927"/>
          <a:ext cx="9601200" cy="3994950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0.7572742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0   1804  102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1   391  152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0.279926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0.9464848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0.5984252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0.7573061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0   1805  101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0.9470094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0.6023622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 acid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0.7581912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0   1806  100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0.9475341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0.799918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0.6047431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sulfur dioxide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0.7576863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0   1802  104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1   382  161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0.296501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0.9454355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0.801552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0.6075472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6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Executive Summary</a:t>
            </a:r>
          </a:p>
          <a:p>
            <a:r>
              <a:rPr lang="en-US" dirty="0"/>
              <a:t>Data Background</a:t>
            </a:r>
          </a:p>
          <a:p>
            <a:r>
              <a:rPr lang="en-US" dirty="0"/>
              <a:t>White Wines Analysis</a:t>
            </a:r>
          </a:p>
          <a:p>
            <a:r>
              <a:rPr lang="en-US" dirty="0"/>
              <a:t>Red Wines Analysis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0F222-680E-4A4C-9219-28843EEC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37866"/>
              </p:ext>
            </p:extLst>
          </p:nvPr>
        </p:nvGraphicFramePr>
        <p:xfrm>
          <a:off x="1295399" y="1767396"/>
          <a:ext cx="9601199" cy="2754307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034024850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181654295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57620492"/>
                    </a:ext>
                  </a:extLst>
                </a:gridCol>
                <a:gridCol w="1276351">
                  <a:extLst>
                    <a:ext uri="{9D8B030D-6E8A-4147-A177-3AD203B41FA5}">
                      <a16:colId xmlns:a16="http://schemas.microsoft.com/office/drawing/2014/main" val="3424096439"/>
                    </a:ext>
                  </a:extLst>
                </a:gridCol>
                <a:gridCol w="2609848">
                  <a:extLst>
                    <a:ext uri="{9D8B030D-6E8A-4147-A177-3AD203B41FA5}">
                      <a16:colId xmlns:a16="http://schemas.microsoft.com/office/drawing/2014/main" val="4056598997"/>
                    </a:ext>
                  </a:extLst>
                </a:gridCol>
              </a:tblGrid>
              <a:tr h="355473">
                <a:tc gridSpan="5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Summary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91883"/>
                  </a:ext>
                </a:extLst>
              </a:tr>
              <a:tr h="621469">
                <a:tc>
                  <a:txBody>
                    <a:bodyPr/>
                    <a:lstStyle/>
                    <a:p>
                      <a:pPr fontAlgn="b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 Std.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Error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value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Pr(&gt;|z|)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93476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114.6922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70.02613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0.101453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640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0.59823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5.914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3.34e-09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1304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residual.sugar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0.09231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0.000680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4886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-20.31611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5.23858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-3.878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0.000105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5182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-122.94871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69.73427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-1.763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0.077883 .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38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86711"/>
              </p:ext>
            </p:extLst>
          </p:nvPr>
        </p:nvGraphicFramePr>
        <p:xfrm>
          <a:off x="1295401" y="4389123"/>
          <a:ext cx="9601199" cy="176784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416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0   1806  100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0.9475341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0.7999183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0.6047431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7D7595-A712-44FD-B94A-7C8BDAD9606B}"/>
              </a:ext>
            </a:extLst>
          </p:cNvPr>
          <p:cNvGrpSpPr/>
          <p:nvPr/>
        </p:nvGrpSpPr>
        <p:grpSpPr>
          <a:xfrm>
            <a:off x="2732295" y="1745941"/>
            <a:ext cx="6727410" cy="2427899"/>
            <a:chOff x="3292691" y="1745942"/>
            <a:chExt cx="5528199" cy="1995108"/>
          </a:xfrm>
        </p:grpSpPr>
        <p:pic>
          <p:nvPicPr>
            <p:cNvPr id="24578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EEA2BCC7-E21D-4850-9F93-347B7BA11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691" y="1745942"/>
              <a:ext cx="25527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075E710-79F3-4D2A-8660-C3E6D7332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190" y="1759850"/>
              <a:ext cx="25527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810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1599 wines:</a:t>
            </a:r>
          </a:p>
          <a:p>
            <a:pPr lvl="1"/>
            <a:r>
              <a:rPr lang="en-US" dirty="0"/>
              <a:t>113 high quality</a:t>
            </a:r>
          </a:p>
          <a:p>
            <a:pPr lvl="1"/>
            <a:r>
              <a:rPr lang="en-US" dirty="0"/>
              <a:t>687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05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426544B-E4D6-4327-BA89-9F1EF97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0" y="2273427"/>
            <a:ext cx="3654640" cy="39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AD316ED-4635-4AAB-B299-DDB155E0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54640" cy="39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Volatile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B1BB16-E4B9-4DB3-8357-A7853C7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04" y="2273426"/>
            <a:ext cx="3672395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A3EA94E-FCF8-46E7-8A70-BF8415F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806312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Sulphates, Density, and Citric Acid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6F6E4-186D-4C55-AE21-D947BC5AA556}"/>
              </a:ext>
            </a:extLst>
          </p:cNvPr>
          <p:cNvGrpSpPr/>
          <p:nvPr/>
        </p:nvGrpSpPr>
        <p:grpSpPr>
          <a:xfrm>
            <a:off x="762443" y="2273426"/>
            <a:ext cx="10667114" cy="3644965"/>
            <a:chOff x="-962494" y="2273426"/>
            <a:chExt cx="10667114" cy="3644965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59A1F804-31BD-43A9-BBB4-8F19EED90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769" y="2273426"/>
              <a:ext cx="3375633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FE709523-C474-44AA-AD44-F36FA3471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401" y="2273426"/>
              <a:ext cx="3370219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01A98968-DEB9-4580-B9C9-70CB48F3C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2494" y="2273426"/>
              <a:ext cx="3921264" cy="357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3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Fixed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672F03D-8903-4623-88A6-1B45CC6A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78315" cy="39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F48A023-E04F-4ED2-97B7-0A4035AD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84" y="2273426"/>
            <a:ext cx="3678315" cy="39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23AA20-5247-4D9C-B65F-DC69B6483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79" y="2273426"/>
            <a:ext cx="7025843" cy="39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20677"/>
            <a:ext cx="9601200" cy="4114800"/>
          </a:xfrm>
        </p:spPr>
        <p:txBody>
          <a:bodyPr/>
          <a:lstStyle/>
          <a:p>
            <a:r>
              <a:rPr lang="en-US" dirty="0"/>
              <a:t>3 methods:</a:t>
            </a:r>
          </a:p>
          <a:p>
            <a:pPr lvl="1"/>
            <a:r>
              <a:rPr lang="en-US" dirty="0"/>
              <a:t>Full model, backward elimination</a:t>
            </a:r>
          </a:p>
          <a:p>
            <a:pPr lvl="1"/>
            <a:r>
              <a:rPr lang="en-US" dirty="0"/>
              <a:t>EDA predictors, backward elimination</a:t>
            </a:r>
          </a:p>
          <a:p>
            <a:pPr lvl="1"/>
            <a:r>
              <a:rPr lang="en-US" dirty="0"/>
              <a:t>Adjusted version of (2), revisiting EDA</a:t>
            </a:r>
          </a:p>
          <a:p>
            <a:r>
              <a:rPr lang="en-US" dirty="0"/>
              <a:t>Comparison of Method 1, 2, and 3 Results: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CB2601-4383-44AE-92E4-81D6FF3E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169606"/>
              </p:ext>
            </p:extLst>
          </p:nvPr>
        </p:nvGraphicFramePr>
        <p:xfrm>
          <a:off x="1295399" y="3331346"/>
          <a:ext cx="9601199" cy="2911906"/>
        </p:xfrm>
        <a:graphic>
          <a:graphicData uri="http://schemas.openxmlformats.org/drawingml/2006/table">
            <a:tbl>
              <a:tblPr/>
              <a:tblGrid>
                <a:gridCol w="1299525">
                  <a:extLst>
                    <a:ext uri="{9D8B030D-6E8A-4147-A177-3AD203B41FA5}">
                      <a16:colId xmlns:a16="http://schemas.microsoft.com/office/drawing/2014/main" val="3524490248"/>
                    </a:ext>
                  </a:extLst>
                </a:gridCol>
                <a:gridCol w="1268948">
                  <a:extLst>
                    <a:ext uri="{9D8B030D-6E8A-4147-A177-3AD203B41FA5}">
                      <a16:colId xmlns:a16="http://schemas.microsoft.com/office/drawing/2014/main" val="1595295953"/>
                    </a:ext>
                  </a:extLst>
                </a:gridCol>
                <a:gridCol w="1360679">
                  <a:extLst>
                    <a:ext uri="{9D8B030D-6E8A-4147-A177-3AD203B41FA5}">
                      <a16:colId xmlns:a16="http://schemas.microsoft.com/office/drawing/2014/main" val="4062077125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008670148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139074764"/>
                    </a:ext>
                  </a:extLst>
                </a:gridCol>
                <a:gridCol w="1421834">
                  <a:extLst>
                    <a:ext uri="{9D8B030D-6E8A-4147-A177-3AD203B41FA5}">
                      <a16:colId xmlns:a16="http://schemas.microsoft.com/office/drawing/2014/main" val="353983175"/>
                    </a:ext>
                  </a:extLst>
                </a:gridCol>
                <a:gridCol w="1345391">
                  <a:extLst>
                    <a:ext uri="{9D8B030D-6E8A-4147-A177-3AD203B41FA5}">
                      <a16:colId xmlns:a16="http://schemas.microsoft.com/office/drawing/2014/main" val="2680801375"/>
                    </a:ext>
                  </a:extLst>
                </a:gridCol>
              </a:tblGrid>
              <a:tr h="4625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01835"/>
                  </a:ext>
                </a:extLst>
              </a:tr>
              <a:tr h="8424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304661"/>
                  </a:ext>
                </a:extLst>
              </a:tr>
              <a:tr h="6937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83950"/>
                  </a:ext>
                </a:extLst>
              </a:tr>
              <a:tr h="875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3: EDA Adjusted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52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2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22405"/>
              </p:ext>
            </p:extLst>
          </p:nvPr>
        </p:nvGraphicFramePr>
        <p:xfrm>
          <a:off x="1295400" y="1748903"/>
          <a:ext cx="9601200" cy="440997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0.8902758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76   37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0.3274336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0.9781659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0.7115385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0.8902629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0.9781659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0.7058824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0.8900826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0.9753266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0.7058824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sulfur dioxide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0.8914222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673   14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0.9796215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 acid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0.8895802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0.9737991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0.6538462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</a:t>
            </a:r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New winery planning to open next year in Charlottesville</a:t>
            </a:r>
            <a:endParaRPr lang="en-US" dirty="0"/>
          </a:p>
          <a:p>
            <a:r>
              <a:rPr lang="en-US" dirty="0"/>
              <a:t>N</a:t>
            </a:r>
            <a:r>
              <a:rPr lang="en-US" b="0" i="0" u="none" strike="noStrike" dirty="0">
                <a:effectLst/>
              </a:rPr>
              <a:t>iche market for high quality Portuguese wine</a:t>
            </a:r>
          </a:p>
          <a:p>
            <a:pPr lvl="1"/>
            <a:r>
              <a:rPr lang="en-US" b="0" i="0" u="none" strike="noStrike" dirty="0">
                <a:effectLst/>
              </a:rPr>
              <a:t>Quality 7 or higher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Understand and differentiate characteristics of Portuguese wine</a:t>
            </a:r>
          </a:p>
          <a:p>
            <a:pPr lvl="1"/>
            <a:r>
              <a:rPr lang="en-US" b="0" i="0" u="none" strike="noStrike" dirty="0">
                <a:effectLst/>
              </a:rPr>
              <a:t>Generate predictive model for best quality</a:t>
            </a:r>
          </a:p>
          <a:p>
            <a:r>
              <a:rPr lang="en-US" dirty="0"/>
              <a:t>Precision – distinguishing high quality wines</a:t>
            </a:r>
          </a:p>
          <a:p>
            <a:pPr lvl="1"/>
            <a:r>
              <a:rPr lang="en-US" dirty="0"/>
              <a:t>True Positive vs.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18990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8D7D4AB-5E4E-4CB1-A51F-4BBC8D02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85" y="1804487"/>
            <a:ext cx="9629431" cy="435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16921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142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678    9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87   26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0.9868996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0.7428571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662   25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75   38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0.3362832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0.9636099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0.6031746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0E11152-7077-4C38-84D8-04D8108EEBD1}"/>
              </a:ext>
            </a:extLst>
          </p:cNvPr>
          <p:cNvGrpSpPr/>
          <p:nvPr/>
        </p:nvGrpSpPr>
        <p:grpSpPr>
          <a:xfrm>
            <a:off x="3561283" y="1847213"/>
            <a:ext cx="5069435" cy="1846963"/>
            <a:chOff x="2724912" y="1847213"/>
            <a:chExt cx="5069435" cy="1846963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BDF3F681-D413-4CD5-B589-03D7549E3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912" y="1847213"/>
              <a:ext cx="2247563" cy="182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1F01D08A-ED4F-4F92-A10F-706836B46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42" y="1847213"/>
              <a:ext cx="2142305" cy="184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44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  <a:p>
            <a:r>
              <a:rPr lang="en-US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Alcohol, Volatile Acidity, Citric Acid, Density, and Sulphates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01808"/>
              </p:ext>
            </p:extLst>
          </p:nvPr>
        </p:nvGraphicFramePr>
        <p:xfrm>
          <a:off x="1295400" y="2405851"/>
          <a:ext cx="9601200" cy="196752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0.8839768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678    9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91   22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0.1946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0.9869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0.7096774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  <a:latin typeface="+mn-lt"/>
                        </a:rPr>
                      </a:b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0.8840541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6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AFD0DC5F-076C-43D7-B9AD-723D5452A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2472" r="9630" b="4688"/>
          <a:stretch/>
        </p:blipFill>
        <p:spPr bwMode="auto">
          <a:xfrm>
            <a:off x="1291927" y="1776681"/>
            <a:ext cx="9601200" cy="42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18073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183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6961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683    4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95   18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0.15929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0.8181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670   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86   27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0.238938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0.9752547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0.87125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0.613636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97E9DCA-4F30-404F-BDB4-EDD176121E73}"/>
              </a:ext>
            </a:extLst>
          </p:cNvPr>
          <p:cNvGrpSpPr/>
          <p:nvPr/>
        </p:nvGrpSpPr>
        <p:grpSpPr>
          <a:xfrm>
            <a:off x="3571875" y="1762809"/>
            <a:ext cx="5048250" cy="1976975"/>
            <a:chOff x="3146574" y="1752210"/>
            <a:chExt cx="5048250" cy="197697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9052627-FC37-421D-AC6D-B3B3FB958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574" y="1752210"/>
              <a:ext cx="2216669" cy="197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057721E-425A-4804-8D57-5A1FA2F20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752211"/>
              <a:ext cx="2346474" cy="1976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30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  <a:p>
            <a:r>
              <a:rPr lang="en-US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Alcohol, Volatile Acidity, Density, Sulphates, and Residual Sugars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53856"/>
              </p:ext>
            </p:extLst>
          </p:nvPr>
        </p:nvGraphicFramePr>
        <p:xfrm>
          <a:off x="1295400" y="2405851"/>
          <a:ext cx="9601200" cy="278167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0.8855741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680    7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91   22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0.2300885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0.9898108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0.7586207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92   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0.1858407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0.8076923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327794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0.8874934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94   19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0.7916667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 sugar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0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3032C8A-508F-4C4F-A5C0-D2275541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1680"/>
            <a:ext cx="9601200" cy="33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3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F0118-78E1-4946-AD83-9070CFE57514}"/>
              </a:ext>
            </a:extLst>
          </p:cNvPr>
          <p:cNvGrpSpPr/>
          <p:nvPr/>
        </p:nvGrpSpPr>
        <p:grpSpPr>
          <a:xfrm>
            <a:off x="3534830" y="1790637"/>
            <a:ext cx="5122340" cy="1976769"/>
            <a:chOff x="3436443" y="1790637"/>
            <a:chExt cx="5122340" cy="1976769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8996584C-5975-47E4-B723-88AEC3EC7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443" y="1790637"/>
              <a:ext cx="2144166" cy="197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00FB2900-87CD-4A4D-82DE-95A207AA2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392" y="1790637"/>
              <a:ext cx="2237391" cy="195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446843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183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6961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94   19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0.1681416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0.7916667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685    2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97   16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99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685800"/>
            <a:ext cx="3474720" cy="1600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EDA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yielded better predictive models than starting with full models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Thresholds optimized for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precision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while still leaving a sufficient population of wines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Final Results: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8B05C4-48F6-4AD4-8439-C06810EBA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58318"/>
              </p:ext>
            </p:extLst>
          </p:nvPr>
        </p:nvGraphicFramePr>
        <p:xfrm>
          <a:off x="822760" y="3131819"/>
          <a:ext cx="10546481" cy="3005609"/>
        </p:xfrm>
        <a:graphic>
          <a:graphicData uri="http://schemas.openxmlformats.org/drawingml/2006/table">
            <a:tbl>
              <a:tblPr/>
              <a:tblGrid>
                <a:gridCol w="902551">
                  <a:extLst>
                    <a:ext uri="{9D8B030D-6E8A-4147-A177-3AD203B41FA5}">
                      <a16:colId xmlns:a16="http://schemas.microsoft.com/office/drawing/2014/main" val="4172162090"/>
                    </a:ext>
                  </a:extLst>
                </a:gridCol>
                <a:gridCol w="1537680">
                  <a:extLst>
                    <a:ext uri="{9D8B030D-6E8A-4147-A177-3AD203B41FA5}">
                      <a16:colId xmlns:a16="http://schemas.microsoft.com/office/drawing/2014/main" val="3493688674"/>
                    </a:ext>
                  </a:extLst>
                </a:gridCol>
                <a:gridCol w="1286972">
                  <a:extLst>
                    <a:ext uri="{9D8B030D-6E8A-4147-A177-3AD203B41FA5}">
                      <a16:colId xmlns:a16="http://schemas.microsoft.com/office/drawing/2014/main" val="134239"/>
                    </a:ext>
                  </a:extLst>
                </a:gridCol>
                <a:gridCol w="1370541">
                  <a:extLst>
                    <a:ext uri="{9D8B030D-6E8A-4147-A177-3AD203B41FA5}">
                      <a16:colId xmlns:a16="http://schemas.microsoft.com/office/drawing/2014/main" val="3383136560"/>
                    </a:ext>
                  </a:extLst>
                </a:gridCol>
                <a:gridCol w="1403969">
                  <a:extLst>
                    <a:ext uri="{9D8B030D-6E8A-4147-A177-3AD203B41FA5}">
                      <a16:colId xmlns:a16="http://schemas.microsoft.com/office/drawing/2014/main" val="1358019434"/>
                    </a:ext>
                  </a:extLst>
                </a:gridCol>
                <a:gridCol w="1387255">
                  <a:extLst>
                    <a:ext uri="{9D8B030D-6E8A-4147-A177-3AD203B41FA5}">
                      <a16:colId xmlns:a16="http://schemas.microsoft.com/office/drawing/2014/main" val="2994867838"/>
                    </a:ext>
                  </a:extLst>
                </a:gridCol>
                <a:gridCol w="1370541">
                  <a:extLst>
                    <a:ext uri="{9D8B030D-6E8A-4147-A177-3AD203B41FA5}">
                      <a16:colId xmlns:a16="http://schemas.microsoft.com/office/drawing/2014/main" val="1492169806"/>
                    </a:ext>
                  </a:extLst>
                </a:gridCol>
                <a:gridCol w="1286972">
                  <a:extLst>
                    <a:ext uri="{9D8B030D-6E8A-4147-A177-3AD203B41FA5}">
                      <a16:colId xmlns:a16="http://schemas.microsoft.com/office/drawing/2014/main" val="3348334256"/>
                    </a:ext>
                  </a:extLst>
                </a:gridCol>
              </a:tblGrid>
              <a:tr h="452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Predictors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18994"/>
                  </a:ext>
                </a:extLst>
              </a:tr>
              <a:tr h="1441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 Sugar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FALSE TRUE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84348"/>
                  </a:ext>
                </a:extLst>
              </a:tr>
              <a:tr h="11116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Volatile Acidity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Sulphates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FALSE TRUE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0   676   11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1    83   30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0.2654867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0.9839884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0.731707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23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Residual Sugars (increase -&gt; high quality)</a:t>
            </a:r>
          </a:p>
          <a:p>
            <a:pPr lvl="1"/>
            <a:r>
              <a:rPr lang="en-US" dirty="0"/>
              <a:t>Chlorides (decrease -&gt; high quality)</a:t>
            </a:r>
          </a:p>
          <a:p>
            <a:pPr lvl="1"/>
            <a:r>
              <a:rPr lang="en-US" dirty="0"/>
              <a:t>Density (decrease -&gt; high quality)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A51AD9-B082-4FDA-B93B-8B1FBCF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66" y="952500"/>
            <a:ext cx="4442534" cy="30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79760"/>
              </p:ext>
            </p:extLst>
          </p:nvPr>
        </p:nvGraphicFramePr>
        <p:xfrm>
          <a:off x="1295400" y="4156818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 Wines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55% Threshold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1848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431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112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0F19E-A472-4DF3-BBBE-C26F251EA6A6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5E2DE4-1B33-4039-88EB-177214DA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8" y="952500"/>
            <a:ext cx="4451412" cy="303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Sulphates (increase -&gt; high quality)</a:t>
            </a:r>
          </a:p>
          <a:p>
            <a:pPr lvl="1"/>
            <a:r>
              <a:rPr lang="en-US" dirty="0"/>
              <a:t>Volatile Acidity (decrease -&gt; high quality)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54486"/>
              </p:ext>
            </p:extLst>
          </p:nvPr>
        </p:nvGraphicFramePr>
        <p:xfrm>
          <a:off x="1295400" y="4174574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Red Wines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45% Threshold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676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83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4AD9B1-87FB-4B6E-8B72-22F1304A1F87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 UCI Machine Learning Repository</a:t>
            </a:r>
          </a:p>
          <a:p>
            <a:pPr lvl="1"/>
            <a:r>
              <a:rPr lang="en-US" dirty="0">
                <a:hlinkClick r:id="rId2"/>
              </a:rPr>
              <a:t>https://archive.ics.uci.edu/ml/datasets/wine+quality</a:t>
            </a:r>
            <a:endParaRPr lang="en-US" dirty="0"/>
          </a:p>
          <a:p>
            <a:r>
              <a:rPr lang="en-US" dirty="0"/>
              <a:t>1599 red, 4898 white wines</a:t>
            </a:r>
          </a:p>
          <a:p>
            <a:r>
              <a:rPr lang="en-US" dirty="0"/>
              <a:t>1 response variable: Quality</a:t>
            </a:r>
          </a:p>
          <a:p>
            <a:pPr lvl="1"/>
            <a:r>
              <a:rPr lang="en-US" dirty="0"/>
              <a:t>Categorical:</a:t>
            </a:r>
          </a:p>
          <a:p>
            <a:pPr lvl="1"/>
            <a:r>
              <a:rPr lang="en-US" dirty="0"/>
              <a:t>“High” = 7 or higher</a:t>
            </a:r>
          </a:p>
          <a:p>
            <a:pPr lvl="1"/>
            <a:r>
              <a:rPr lang="en-US" dirty="0"/>
              <a:t>“Low” = 6 or lower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0C5FD6-01A6-48DE-80A9-4F2DD7A56657}"/>
              </a:ext>
            </a:extLst>
          </p:cNvPr>
          <p:cNvSpPr txBox="1">
            <a:spLocks/>
          </p:cNvSpPr>
          <p:nvPr/>
        </p:nvSpPr>
        <p:spPr>
          <a:xfrm>
            <a:off x="7391400" y="1828800"/>
            <a:ext cx="3505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predictor variables:</a:t>
            </a:r>
          </a:p>
          <a:p>
            <a:pPr lvl="1"/>
            <a:r>
              <a:rPr lang="en-US" dirty="0"/>
              <a:t>Alcohol</a:t>
            </a:r>
          </a:p>
          <a:p>
            <a:pPr lvl="1"/>
            <a:r>
              <a:rPr lang="en-US" dirty="0"/>
              <a:t>Residual Sugars</a:t>
            </a:r>
          </a:p>
          <a:p>
            <a:pPr lvl="1"/>
            <a:r>
              <a:rPr lang="en-US" dirty="0"/>
              <a:t>Density</a:t>
            </a:r>
          </a:p>
          <a:p>
            <a:pPr lvl="1"/>
            <a:r>
              <a:rPr lang="en-US" dirty="0"/>
              <a:t>Total Sulphur Dioxide</a:t>
            </a:r>
          </a:p>
          <a:p>
            <a:pPr lvl="1"/>
            <a:r>
              <a:rPr lang="en-US" dirty="0"/>
              <a:t>Free Sulphur Dioxide</a:t>
            </a:r>
          </a:p>
          <a:p>
            <a:pPr lvl="1"/>
            <a:r>
              <a:rPr lang="en-US" dirty="0"/>
              <a:t>Sulphates </a:t>
            </a:r>
          </a:p>
          <a:p>
            <a:pPr lvl="1"/>
            <a:r>
              <a:rPr lang="en-US" dirty="0"/>
              <a:t>Fixed Acidity</a:t>
            </a:r>
          </a:p>
          <a:p>
            <a:pPr lvl="1"/>
            <a:r>
              <a:rPr lang="en-US" dirty="0"/>
              <a:t>Volatile Acidity</a:t>
            </a:r>
          </a:p>
          <a:p>
            <a:pPr lvl="1"/>
            <a:r>
              <a:rPr lang="en-US" dirty="0"/>
              <a:t>Citric Acid</a:t>
            </a:r>
          </a:p>
          <a:p>
            <a:pPr lvl="1"/>
            <a:r>
              <a:rPr lang="en-US" dirty="0"/>
              <a:t>Chlorides</a:t>
            </a:r>
          </a:p>
          <a:p>
            <a:pPr lvl="1"/>
            <a:r>
              <a:rPr lang="en-US" dirty="0"/>
              <a:t>pH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655584-8A50-4695-92A3-BD9BD854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3" y="914400"/>
            <a:ext cx="10849915" cy="53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6"/>
          <a:stretch/>
        </p:blipFill>
        <p:spPr bwMode="auto">
          <a:xfrm>
            <a:off x="2487955" y="914400"/>
            <a:ext cx="7216090" cy="5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2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0"/>
          <a:stretch/>
        </p:blipFill>
        <p:spPr bwMode="auto">
          <a:xfrm>
            <a:off x="2443365" y="914400"/>
            <a:ext cx="7305271" cy="5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116</TotalTime>
  <Words>1907</Words>
  <Application>Microsoft Office PowerPoint</Application>
  <PresentationFormat>Widescreen</PresentationFormat>
  <Paragraphs>695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Cambria</vt:lpstr>
      <vt:lpstr>Times New Roman</vt:lpstr>
      <vt:lpstr>Red Line Business 16x9</vt:lpstr>
      <vt:lpstr>Vinho da ‘Ville</vt:lpstr>
      <vt:lpstr>Agenda</vt:lpstr>
      <vt:lpstr>Background - Vinho da ‘Ville</vt:lpstr>
      <vt:lpstr>Executive Summary</vt:lpstr>
      <vt:lpstr>Executive Summary</vt:lpstr>
      <vt:lpstr>Data Background</vt:lpstr>
      <vt:lpstr>Data Background</vt:lpstr>
      <vt:lpstr>Data Background</vt:lpstr>
      <vt:lpstr>Data Background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Vinho da ‘Ville</dc:title>
  <dc:creator>Morris, Stephen A CPT USARMY ICOE (USA)</dc:creator>
  <cp:lastModifiedBy>Morris, Stephen A CPT USARMY ICOE (USA)</cp:lastModifiedBy>
  <cp:revision>20</cp:revision>
  <dcterms:created xsi:type="dcterms:W3CDTF">2020-08-06T13:21:20Z</dcterms:created>
  <dcterms:modified xsi:type="dcterms:W3CDTF">2020-08-06T18:07:06Z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